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Amatic SC"/>
      <p:regular r:id="rId30"/>
      <p:bold r:id="rId31"/>
    </p:embeddedFont>
    <p:embeddedFont>
      <p:font typeface="Source Code Pr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CF4F728-0937-492B-932C-C5BF44C9CC28}">
  <a:tblStyle styleId="{4CF4F728-0937-492B-932C-C5BF44C9CC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maticSC-bold.fntdata"/><Relationship Id="rId30" Type="http://schemas.openxmlformats.org/officeDocument/2006/relationships/font" Target="fonts/AmaticSC-regular.fntdata"/><Relationship Id="rId11" Type="http://schemas.openxmlformats.org/officeDocument/2006/relationships/slide" Target="slides/slide5.xml"/><Relationship Id="rId33" Type="http://schemas.openxmlformats.org/officeDocument/2006/relationships/font" Target="fonts/SourceCodePro-bold.fntdata"/><Relationship Id="rId10" Type="http://schemas.openxmlformats.org/officeDocument/2006/relationships/slide" Target="slides/slide4.xml"/><Relationship Id="rId32" Type="http://schemas.openxmlformats.org/officeDocument/2006/relationships/font" Target="fonts/SourceCodePro-regular.fntdata"/><Relationship Id="rId13" Type="http://schemas.openxmlformats.org/officeDocument/2006/relationships/slide" Target="slides/slide7.xml"/><Relationship Id="rId35" Type="http://schemas.openxmlformats.org/officeDocument/2006/relationships/font" Target="fonts/SourceCodePro-boldItalic.fntdata"/><Relationship Id="rId12" Type="http://schemas.openxmlformats.org/officeDocument/2006/relationships/slide" Target="slides/slide6.xml"/><Relationship Id="rId34" Type="http://schemas.openxmlformats.org/officeDocument/2006/relationships/font" Target="fonts/SourceCodePr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e6520a1c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e6520a1c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f6aac91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6f6aac91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f6aac917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6f6aac917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Shopping list analogy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fa4922d3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6fa4922d3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fcb2c28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6fcb2c28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When we create arrays we are creating spots to put the variables, imagine if your had a filing cabinet, and you were putting folders away, you would have subsections to help organize your folders. This is a similar idea, where the different indexes are the subsections which are separating your folders. So if we flip through the sections until we get to index 2 and pull out the variable inside of it, we see the value is 303.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Like many computer things, this has a little quirk to it, where indexing starts at 0 rather than 1, so to grab the third variable the index for it is actually 2.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b52758c849144a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b52758c849144a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1a2863ba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1a2863ba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1a2863bac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1a2863bac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f80f6e2c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f80f6e2c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balls = [ 20, 20, 20, 20 ]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speeds = [ 1, 3, 4, 2 ]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setup():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size(640, 480)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draw():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global start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background(240)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circle(100, balls[0], 30)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circle(200, balls[1], 30)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circle(300, balls[2], 30)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circle(400, balls[3], 30)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balls[0] += speeds[0]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balls[1] += speeds[1]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balls[2] += speeds[2]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balls[3] += speeds[3]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1623e422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81623e422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1a2863ba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1a2863ba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000ee66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e000ee66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1a2863ba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1a2863ba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1a2863ba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1a2863ba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circles = []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setup():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size(300, 300)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global circles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circles = [200, 175, 150, 125, 100, 75, 50, 25]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for object in circles: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circle(150, 150, object)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draw():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pass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1658c79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1658c79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bars = []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bar_growth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is_growing = 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setup():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size(300, 300)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noStroke()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# Make the bars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global bars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bars = [30, 32, 10, 50, 98, 95, 53]  # Make this list as long as you want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draw():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background(200)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y = 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bar_height =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global bars, bar_growth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# Draw the bars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for bar_width in bars: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fill(255 - (bar_width + bar_growth), bar_width + bar_growth, 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rect(20, y, bar_width + bar_growth, bar_height)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y += bar_height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# Code to make it rapidly shrink at the end. You can ignore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# The only important line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# bar_growth += 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global is_growing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if is_growing: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bar_growth += 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else: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bar_growth += -10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if bar_growth &gt; 255 - 110: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is_growing = False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if bar_growth &lt; - 90: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is_growing = 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1b11d5d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1b11d5d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fcb2c28b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fcb2c28b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Draws a Venn Diagram to illustrate if, elif and else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setup():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size(1000,1000)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draw():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background(255)              # Draw White Background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line(0, 500, 1000, 500)      # Draw line from (0,500) to (1000, 500)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line(500, 500, 500, 1000)    # Draw line from (500, 500) to (500, 1000)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if mouseY &lt; 500:             # Top Half of the screen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fill(255, 0, 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elif mouseX &gt; 500:           # Lower left half of screen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fill(0, 255, 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else:                        # Lower right half of screen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fill(0, 0, 255)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circle(mouseX, mouseY, 150)  # Draw Circle at (mouseX, mouseY) with Radius = 150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# Text labels to make it easier to understand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fill(0) # Make Text black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textSize(32)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textAlign(CENTER)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text("if mouseY &lt; 500", 500, 32)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text("elif mouseX &gt; 500", 250, 532)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text("else", 750, 532)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fcb2c28b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fcb2c28b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19f5bcb4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19f5bcb4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Creates a grid that changes colour and shape based on position of mouse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setup():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size(1000,1000)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draw():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background(255)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# Guiding lines to make things easier to see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line(500, 0, 500, 1000)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line(0, 500, 1000, 500)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# Don't need to be global because they reset every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top = mouseY &lt; 500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bottom = mouseY &gt; 500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right = mouseX &gt; 500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left = mouseX &lt; 500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# Colour changes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if top and left: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fill(255, 0, 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elif bottom and right: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fill(0, 255, 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else: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fill(0, 0, 255)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# Shape changes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if right and not bottom: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square(mouseX, mouseY, 150)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else: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circle(mouseX, mouseY, 150)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fcb2c28b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fcb2c28b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fcb2c28b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fcb2c28b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int radius = 20;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int x = radius;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void setup()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size(400, 200);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fill(255);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noStroke();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ellipseMode(RADIUS);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void draw()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background(0);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ellipse(x, radius, radius, radius);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if (x-radius &gt;= width) x = radius;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x += 3;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fcb2c28b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fcb2c28b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int radius = 20;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int x = radius+1;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int speed = 3;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void setup()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size(400, 200);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fill(255);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noStroke();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ellipseMode(RADIUS);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void draw()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background(0);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ellipse(x, radius, radius, radius);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if (x &lt;= radius || x &gt;= width-radius) speed *= -1;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x += speed;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fcb2c28bd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fcb2c28b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random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xvel =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yvel =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setup():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global x, 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size(1000, 1000)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x = random.randint(0, 900)+50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y = random.randint(0, 900)+50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draw():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global x, y, xvel, yvel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background(0)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if (x&gt;=975 or x&lt;=25):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xvel*=-1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if (y&gt;=975 or y&lt;=25):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yvel*=-1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x+=xvel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y+=yvel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ellipse(x, y, 50, 50)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" name="Google Shape;84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8.jpg"/><Relationship Id="rId6" Type="http://schemas.openxmlformats.org/officeDocument/2006/relationships/image" Target="../media/image2.png"/><Relationship Id="rId7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gif"/><Relationship Id="rId4" Type="http://schemas.openxmlformats.org/officeDocument/2006/relationships/image" Target="../media/image1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idx="4294967295" type="ctrTitle"/>
          </p:nvPr>
        </p:nvSpPr>
        <p:spPr>
          <a:xfrm>
            <a:off x="311700" y="2715474"/>
            <a:ext cx="8520600" cy="11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</a:t>
            </a:r>
            <a:r>
              <a:rPr lang="en" sz="7200"/>
              <a:t>chulich Ignite 2020</a:t>
            </a:r>
            <a:endParaRPr sz="7200"/>
          </a:p>
        </p:txBody>
      </p:sp>
      <p:pic>
        <p:nvPicPr>
          <p:cNvPr id="102" name="Google Shape;1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594" y="457200"/>
            <a:ext cx="2393656" cy="11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7200"/>
            <a:ext cx="2072324" cy="115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7637" y="457200"/>
            <a:ext cx="1254064" cy="11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25" y="4272725"/>
            <a:ext cx="1730600" cy="8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17425" y="4115175"/>
            <a:ext cx="966724" cy="9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List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What’s a list?</a:t>
            </a:r>
            <a:endParaRPr/>
          </a:p>
        </p:txBody>
      </p:sp>
      <p:sp>
        <p:nvSpPr>
          <p:cNvPr id="170" name="Google Shape;170;p35"/>
          <p:cNvSpPr txBox="1"/>
          <p:nvPr>
            <p:ph idx="1" type="body"/>
          </p:nvPr>
        </p:nvSpPr>
        <p:spPr>
          <a:xfrm>
            <a:off x="311700" y="2310900"/>
            <a:ext cx="7911600" cy="23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</a:t>
            </a:r>
            <a:r>
              <a:rPr b="1" lang="en"/>
              <a:t>list</a:t>
            </a:r>
            <a:r>
              <a:rPr lang="en"/>
              <a:t> holds multiple values - handy for storing</a:t>
            </a:r>
            <a:br>
              <a:rPr lang="en"/>
            </a:br>
            <a:r>
              <a:rPr lang="en"/>
              <a:t>a lot of whatever you want!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allows you to create a whole bunch of similar variables at the same time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Lets us reduce the number of separate variables we have to make</a:t>
            </a:r>
            <a:endParaRPr/>
          </a:p>
        </p:txBody>
      </p:sp>
      <p:graphicFrame>
        <p:nvGraphicFramePr>
          <p:cNvPr id="171" name="Google Shape;171;p35"/>
          <p:cNvGraphicFramePr/>
          <p:nvPr/>
        </p:nvGraphicFramePr>
        <p:xfrm>
          <a:off x="952500" y="1321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{4CF4F728-0937-492B-932C-C5BF44C9CC28}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Students</a:t>
                      </a:r>
                      <a:endParaRPr b="1" sz="1800"/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“Henry”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“Alice”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“Jack”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“Alex”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How do I make a list?</a:t>
            </a:r>
            <a:endParaRPr/>
          </a:p>
        </p:txBody>
      </p:sp>
      <p:sp>
        <p:nvSpPr>
          <p:cNvPr id="177" name="Google Shape;177;p36"/>
          <p:cNvSpPr txBox="1"/>
          <p:nvPr>
            <p:ph idx="1" type="body"/>
          </p:nvPr>
        </p:nvSpPr>
        <p:spPr>
          <a:xfrm>
            <a:off x="311700" y="1228675"/>
            <a:ext cx="8520600" cy="3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[]</a:t>
            </a:r>
            <a:r>
              <a:rPr lang="en"/>
              <a:t> tells the computer that we want to make a </a:t>
            </a:r>
            <a:r>
              <a:rPr b="1" lang="en"/>
              <a:t>list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Lists can hold any type of data: numbers, strings, booleans, or anything else!</a:t>
            </a:r>
            <a:br>
              <a:rPr lang="en"/>
            </a:br>
            <a:br>
              <a:rPr lang="en"/>
            </a:br>
            <a:r>
              <a:rPr lang="en"/>
              <a:t>	   </a:t>
            </a:r>
            <a:r>
              <a:rPr lang="en">
                <a:solidFill>
                  <a:schemeClr val="accent3"/>
                </a:solidFill>
              </a:rPr>
              <a:t># Create a list of numbers</a:t>
            </a:r>
            <a:r>
              <a:rPr lang="en"/>
              <a:t>            </a:t>
            </a:r>
            <a:br>
              <a:rPr lang="en"/>
            </a:br>
            <a:r>
              <a:rPr lang="en"/>
              <a:t>		random_numbers = [101, -2, 303, 44]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			</a:t>
            </a:r>
            <a:r>
              <a:rPr lang="en">
                <a:solidFill>
                  <a:schemeClr val="accent3"/>
                </a:solidFill>
              </a:rPr>
              <a:t># Create a list of student names</a:t>
            </a:r>
            <a:br>
              <a:rPr lang="en"/>
            </a:br>
            <a:r>
              <a:rPr lang="en"/>
              <a:t>			students = [</a:t>
            </a:r>
            <a:r>
              <a:rPr lang="en">
                <a:solidFill>
                  <a:schemeClr val="accent4"/>
                </a:solidFill>
              </a:rPr>
              <a:t>“Henry”</a:t>
            </a:r>
            <a:r>
              <a:rPr lang="en"/>
              <a:t>, </a:t>
            </a:r>
            <a:r>
              <a:rPr lang="en">
                <a:solidFill>
                  <a:schemeClr val="accent4"/>
                </a:solidFill>
              </a:rPr>
              <a:t>“Alice”</a:t>
            </a:r>
            <a:r>
              <a:rPr lang="en"/>
              <a:t>, </a:t>
            </a:r>
            <a:r>
              <a:rPr lang="en">
                <a:solidFill>
                  <a:schemeClr val="accent4"/>
                </a:solidFill>
              </a:rPr>
              <a:t>“Jack”</a:t>
            </a:r>
            <a:r>
              <a:rPr lang="en"/>
              <a:t>, </a:t>
            </a:r>
            <a:r>
              <a:rPr lang="en">
                <a:solidFill>
                  <a:schemeClr val="accent4"/>
                </a:solidFill>
              </a:rPr>
              <a:t>“Alex”</a:t>
            </a:r>
            <a:r>
              <a:rPr lang="en"/>
              <a:t>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7"/>
          <p:cNvSpPr txBox="1"/>
          <p:nvPr>
            <p:ph idx="1" type="body"/>
          </p:nvPr>
        </p:nvSpPr>
        <p:spPr>
          <a:xfrm>
            <a:off x="311675" y="1054050"/>
            <a:ext cx="5299500" cy="3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list’s</a:t>
            </a:r>
            <a:r>
              <a:rPr lang="en"/>
              <a:t> data is accessed via an </a:t>
            </a:r>
            <a:br>
              <a:rPr lang="en"/>
            </a:br>
            <a:r>
              <a:rPr b="1" lang="en"/>
              <a:t>i</a:t>
            </a:r>
            <a:r>
              <a:rPr b="1" lang="en"/>
              <a:t>ndex</a:t>
            </a:r>
            <a:r>
              <a:rPr lang="en"/>
              <a:t>. If we had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	my_numbers = [101, -2, 303, 44]</a:t>
            </a:r>
            <a:br>
              <a:rPr b="1" lang="en" sz="2000"/>
            </a:br>
            <a:br>
              <a:rPr b="1" lang="en" sz="2000"/>
            </a:br>
            <a:r>
              <a:rPr b="1" lang="en" sz="2000" u="sng">
                <a:solidFill>
                  <a:srgbClr val="FF0000"/>
                </a:solidFill>
              </a:rPr>
              <a:t>LISTS START AT INDEX 0</a:t>
            </a:r>
            <a:endParaRPr b="1" sz="2000" u="sng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br>
              <a:rPr lang="en"/>
            </a:br>
            <a:r>
              <a:rPr lang="en"/>
              <a:t>So, to</a:t>
            </a:r>
            <a:r>
              <a:rPr lang="en"/>
              <a:t> get the </a:t>
            </a:r>
            <a:r>
              <a:rPr b="1" lang="en"/>
              <a:t>third</a:t>
            </a:r>
            <a:r>
              <a:rPr lang="en"/>
              <a:t> value in the list, you would need to use </a:t>
            </a:r>
            <a:r>
              <a:rPr b="1" lang="en"/>
              <a:t>index</a:t>
            </a:r>
            <a:r>
              <a:rPr lang="en"/>
              <a:t> </a:t>
            </a:r>
            <a:r>
              <a:rPr b="1" lang="en"/>
              <a:t>2</a:t>
            </a:r>
            <a:endParaRPr>
              <a:solidFill>
                <a:srgbClr val="3D85C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3D85C6"/>
                </a:solidFill>
              </a:rPr>
              <a:t>print</a:t>
            </a:r>
            <a:r>
              <a:rPr lang="en"/>
              <a:t>( </a:t>
            </a:r>
            <a:r>
              <a:rPr lang="en"/>
              <a:t>my_numbers</a:t>
            </a:r>
            <a:r>
              <a:rPr lang="en"/>
              <a:t>[</a:t>
            </a:r>
            <a:r>
              <a:rPr b="1" lang="en"/>
              <a:t>2</a:t>
            </a:r>
            <a:r>
              <a:rPr lang="en"/>
              <a:t>] 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183" name="Google Shape;183;p37"/>
          <p:cNvSpPr txBox="1"/>
          <p:nvPr>
            <p:ph type="title"/>
          </p:nvPr>
        </p:nvSpPr>
        <p:spPr>
          <a:xfrm>
            <a:off x="311700" y="292850"/>
            <a:ext cx="42675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Inside a list</a:t>
            </a:r>
            <a:endParaRPr/>
          </a:p>
        </p:txBody>
      </p:sp>
      <p:graphicFrame>
        <p:nvGraphicFramePr>
          <p:cNvPr id="184" name="Google Shape;184;p37"/>
          <p:cNvGraphicFramePr/>
          <p:nvPr/>
        </p:nvGraphicFramePr>
        <p:xfrm>
          <a:off x="5943550" y="129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{4CF4F728-0937-492B-932C-C5BF44C9CC28}</a:tableStyleId>
              </a:tblPr>
              <a:tblGrid>
                <a:gridCol w="1248300"/>
                <a:gridCol w="1248300"/>
              </a:tblGrid>
              <a:tr h="62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Index</a:t>
                      </a:r>
                      <a:endParaRPr b="1"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Value</a:t>
                      </a:r>
                      <a:endParaRPr b="1"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62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b="1"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101</a:t>
                      </a:r>
                      <a:endParaRPr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  <a:tr h="62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-2</a:t>
                      </a:r>
                      <a:endParaRPr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  <a:tr h="62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303</a:t>
                      </a:r>
                      <a:endParaRPr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>
                    <a:solidFill>
                      <a:srgbClr val="FFFF00"/>
                    </a:solidFill>
                  </a:tcPr>
                </a:tc>
              </a:tr>
              <a:tr h="62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44</a:t>
                      </a:r>
                      <a:endParaRPr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our list bigger</a:t>
            </a:r>
            <a:endParaRPr/>
          </a:p>
        </p:txBody>
      </p:sp>
      <p:sp>
        <p:nvSpPr>
          <p:cNvPr id="190" name="Google Shape;190;p38"/>
          <p:cNvSpPr txBox="1"/>
          <p:nvPr>
            <p:ph idx="1" type="body"/>
          </p:nvPr>
        </p:nvSpPr>
        <p:spPr>
          <a:xfrm>
            <a:off x="311700" y="1228675"/>
            <a:ext cx="57282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# </a:t>
            </a:r>
            <a:r>
              <a:rPr b="1" lang="en">
                <a:solidFill>
                  <a:schemeClr val="accent3"/>
                </a:solidFill>
              </a:rPr>
              <a:t>Empty</a:t>
            </a:r>
            <a:r>
              <a:rPr lang="en">
                <a:solidFill>
                  <a:schemeClr val="accent3"/>
                </a:solidFill>
              </a:rPr>
              <a:t> shopping list</a:t>
            </a:r>
            <a:endParaRPr>
              <a:solidFill>
                <a:schemeClr val="accent3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shopping_list</a:t>
            </a:r>
            <a:r>
              <a:rPr lang="en" sz="2000"/>
              <a:t> = </a:t>
            </a:r>
            <a:r>
              <a:rPr lang="en"/>
              <a:t>[]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# We start adding strings to the end</a:t>
            </a:r>
            <a:endParaRPr>
              <a:solidFill>
                <a:schemeClr val="accent3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/>
              <a:t>shopping_list.append(</a:t>
            </a:r>
            <a:r>
              <a:rPr lang="en" sz="2000">
                <a:solidFill>
                  <a:srgbClr val="8E7CC3"/>
                </a:solidFill>
              </a:rPr>
              <a:t>“eggs”</a:t>
            </a:r>
            <a:r>
              <a:rPr lang="en" sz="2000"/>
              <a:t>)</a:t>
            </a:r>
            <a:endParaRPr sz="2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/>
              <a:t>shopping_list</a:t>
            </a:r>
            <a:r>
              <a:rPr lang="en" sz="2000"/>
              <a:t>.append(</a:t>
            </a:r>
            <a:r>
              <a:rPr lang="en" sz="2000">
                <a:solidFill>
                  <a:srgbClr val="8E7CC3"/>
                </a:solidFill>
              </a:rPr>
              <a:t>“ham”</a:t>
            </a:r>
            <a:r>
              <a:rPr lang="en" sz="2000"/>
              <a:t>)</a:t>
            </a:r>
            <a:endParaRPr sz="2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/>
              <a:t>shopping_list</a:t>
            </a:r>
            <a:r>
              <a:rPr lang="en" sz="2000"/>
              <a:t>.append(</a:t>
            </a:r>
            <a:r>
              <a:rPr lang="en" sz="2000">
                <a:solidFill>
                  <a:srgbClr val="8E7CC3"/>
                </a:solidFill>
              </a:rPr>
              <a:t>“cheese”</a:t>
            </a:r>
            <a:r>
              <a:rPr lang="en" sz="2000"/>
              <a:t>)</a:t>
            </a:r>
            <a:endParaRPr sz="2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/>
              <a:t>shopping_list.append(</a:t>
            </a:r>
            <a:r>
              <a:rPr lang="en" sz="2000">
                <a:solidFill>
                  <a:srgbClr val="8E7CC3"/>
                </a:solidFill>
              </a:rPr>
              <a:t>“onions”</a:t>
            </a:r>
            <a:r>
              <a:rPr lang="en" sz="2000"/>
              <a:t>)</a:t>
            </a:r>
            <a:endParaRPr sz="2000"/>
          </a:p>
        </p:txBody>
      </p:sp>
      <p:graphicFrame>
        <p:nvGraphicFramePr>
          <p:cNvPr id="191" name="Google Shape;191;p38"/>
          <p:cNvGraphicFramePr/>
          <p:nvPr/>
        </p:nvGraphicFramePr>
        <p:xfrm>
          <a:off x="6040000" y="129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{4CF4F728-0937-492B-932C-C5BF44C9CC28}</a:tableStyleId>
              </a:tblPr>
              <a:tblGrid>
                <a:gridCol w="1248300"/>
                <a:gridCol w="1248300"/>
              </a:tblGrid>
              <a:tr h="62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Index</a:t>
                      </a:r>
                      <a:endParaRPr b="1"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Value</a:t>
                      </a:r>
                      <a:endParaRPr b="1"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62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b="1"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“eggs”</a:t>
                      </a:r>
                      <a:endParaRPr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  <a:tr h="62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“ham”</a:t>
                      </a:r>
                      <a:endParaRPr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  <a:tr h="62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“cheese”</a:t>
                      </a:r>
                      <a:endParaRPr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  <a:tr h="62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“onions”</a:t>
                      </a:r>
                      <a:endParaRPr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the length of our lists</a:t>
            </a:r>
            <a:endParaRPr/>
          </a:p>
        </p:txBody>
      </p:sp>
      <p:sp>
        <p:nvSpPr>
          <p:cNvPr id="197" name="Google Shape;197;p3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want to see how long our list is, we can use </a:t>
            </a:r>
            <a:r>
              <a:rPr b="1" lang="en">
                <a:solidFill>
                  <a:srgbClr val="61C4EB"/>
                </a:solidFill>
              </a:rPr>
              <a:t>len</a:t>
            </a:r>
            <a:r>
              <a:rPr lang="en"/>
              <a:t>()</a:t>
            </a:r>
            <a:br>
              <a:rPr lang="en"/>
            </a:br>
            <a:r>
              <a:rPr lang="en"/>
              <a:t>For example, if we </a:t>
            </a:r>
            <a:r>
              <a:rPr lang="en"/>
              <a:t>h</a:t>
            </a:r>
            <a:r>
              <a:rPr lang="en"/>
              <a:t>ad a list of students: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students = [</a:t>
            </a:r>
            <a:r>
              <a:rPr lang="en">
                <a:solidFill>
                  <a:schemeClr val="accent4"/>
                </a:solidFill>
              </a:rPr>
              <a:t>“Henry”</a:t>
            </a:r>
            <a:r>
              <a:rPr lang="en"/>
              <a:t>, </a:t>
            </a:r>
            <a:r>
              <a:rPr lang="en">
                <a:solidFill>
                  <a:schemeClr val="accent4"/>
                </a:solidFill>
              </a:rPr>
              <a:t>“Alice”</a:t>
            </a:r>
            <a:r>
              <a:rPr lang="en"/>
              <a:t>, </a:t>
            </a:r>
            <a:r>
              <a:rPr lang="en">
                <a:solidFill>
                  <a:schemeClr val="accent4"/>
                </a:solidFill>
              </a:rPr>
              <a:t>“Jack”</a:t>
            </a:r>
            <a:r>
              <a:rPr lang="en"/>
              <a:t>, </a:t>
            </a:r>
            <a:r>
              <a:rPr lang="en">
                <a:solidFill>
                  <a:schemeClr val="accent4"/>
                </a:solidFill>
              </a:rPr>
              <a:t>“Alex”</a:t>
            </a:r>
            <a:r>
              <a:rPr lang="en"/>
              <a:t>]</a:t>
            </a:r>
            <a:br>
              <a:rPr lang="en"/>
            </a:br>
            <a:br>
              <a:rPr lang="en"/>
            </a:br>
            <a:r>
              <a:rPr lang="en"/>
              <a:t>To print its length, we could just do: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amount = </a:t>
            </a:r>
            <a:r>
              <a:rPr b="1" lang="en">
                <a:solidFill>
                  <a:srgbClr val="61C4EB"/>
                </a:solidFill>
              </a:rPr>
              <a:t>len</a:t>
            </a:r>
            <a:r>
              <a:rPr lang="en"/>
              <a:t>(students)</a:t>
            </a:r>
            <a:br>
              <a:rPr lang="en"/>
            </a:br>
            <a:r>
              <a:rPr lang="en">
                <a:solidFill>
                  <a:srgbClr val="61C4EB"/>
                </a:solidFill>
              </a:rPr>
              <a:t>print</a:t>
            </a:r>
            <a:r>
              <a:rPr lang="en"/>
              <a:t>(amount)</a:t>
            </a:r>
            <a:br>
              <a:rPr lang="en"/>
            </a:br>
            <a:r>
              <a:rPr lang="en">
                <a:solidFill>
                  <a:srgbClr val="9E9E9E"/>
                </a:solidFill>
              </a:rPr>
              <a:t># This will print out: 4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Lists is just like Using Variables</a:t>
            </a:r>
            <a:endParaRPr/>
          </a:p>
        </p:txBody>
      </p:sp>
      <p:sp>
        <p:nvSpPr>
          <p:cNvPr id="203" name="Google Shape;203;p4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sizes = [30, 40, 6]</a:t>
            </a:r>
            <a:br>
              <a:rPr lang="en">
                <a:solidFill>
                  <a:schemeClr val="accent2"/>
                </a:solidFill>
              </a:rPr>
            </a:b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# We can use it for drawing</a:t>
            </a:r>
            <a:br>
              <a:rPr lang="en">
                <a:solidFill>
                  <a:srgbClr val="61C4EB"/>
                </a:solidFill>
              </a:rPr>
            </a:br>
            <a:r>
              <a:rPr lang="en">
                <a:solidFill>
                  <a:srgbClr val="61C4EB"/>
                </a:solidFill>
              </a:rPr>
              <a:t>circle</a:t>
            </a:r>
            <a:r>
              <a:rPr lang="en">
                <a:solidFill>
                  <a:schemeClr val="accent2"/>
                </a:solidFill>
              </a:rPr>
              <a:t>(100, 100, sizes[0])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# Or for changing other variables</a:t>
            </a:r>
            <a:br>
              <a:rPr lang="en"/>
            </a:br>
            <a:r>
              <a:rPr lang="en">
                <a:solidFill>
                  <a:schemeClr val="accent2"/>
                </a:solidFill>
              </a:rPr>
              <a:t>x = sizes[1] + 3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</a:rPr>
              <a:t># And we can also update the list too</a:t>
            </a:r>
            <a:br>
              <a:rPr lang="en"/>
            </a:br>
            <a:r>
              <a:rPr lang="en">
                <a:solidFill>
                  <a:schemeClr val="accent2"/>
                </a:solidFill>
              </a:rPr>
              <a:t>sizes[2] = 20 * 30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1"/>
          <p:cNvSpPr txBox="1"/>
          <p:nvPr>
            <p:ph type="title"/>
          </p:nvPr>
        </p:nvSpPr>
        <p:spPr>
          <a:xfrm>
            <a:off x="311700" y="555600"/>
            <a:ext cx="5853600" cy="83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highlight>
                  <a:schemeClr val="dk1"/>
                </a:highlight>
              </a:rPr>
              <a:t>Exercise </a:t>
            </a:r>
            <a:r>
              <a:rPr lang="en" sz="4200"/>
              <a:t>1</a:t>
            </a:r>
            <a:r>
              <a:rPr lang="en" sz="4200">
                <a:highlight>
                  <a:schemeClr val="dk1"/>
                </a:highlight>
              </a:rPr>
              <a:t>: moving balls </a:t>
            </a:r>
            <a:endParaRPr sz="4200">
              <a:highlight>
                <a:schemeClr val="dk1"/>
              </a:highlight>
            </a:endParaRPr>
          </a:p>
        </p:txBody>
      </p:sp>
      <p:sp>
        <p:nvSpPr>
          <p:cNvPr id="209" name="Google Shape;209;p41"/>
          <p:cNvSpPr txBox="1"/>
          <p:nvPr>
            <p:ph idx="1" type="body"/>
          </p:nvPr>
        </p:nvSpPr>
        <p:spPr>
          <a:xfrm>
            <a:off x="311700" y="1389600"/>
            <a:ext cx="4668000" cy="3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 lists to draw 4 balls that will all move down the screen at different speeds!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 u="sng"/>
              <a:t>Hint:</a:t>
            </a:r>
            <a:r>
              <a:rPr lang="en" sz="2000"/>
              <a:t> Use two different lists, one for their speeds, and one for their y-positions</a:t>
            </a:r>
            <a:endParaRPr sz="2000"/>
          </a:p>
        </p:txBody>
      </p:sp>
      <p:pic>
        <p:nvPicPr>
          <p:cNvPr id="210" name="Google Shape;210;p41"/>
          <p:cNvPicPr preferRelativeResize="0"/>
          <p:nvPr/>
        </p:nvPicPr>
        <p:blipFill rotWithShape="1">
          <a:blip r:embed="rId3">
            <a:alphaModFix/>
          </a:blip>
          <a:srcRect b="2223" l="2047" r="20113" t="6660"/>
          <a:stretch/>
        </p:blipFill>
        <p:spPr>
          <a:xfrm>
            <a:off x="5700725" y="1389600"/>
            <a:ext cx="2818224" cy="263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Loops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(The basics)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Loops?</a:t>
            </a:r>
            <a:endParaRPr/>
          </a:p>
        </p:txBody>
      </p:sp>
      <p:sp>
        <p:nvSpPr>
          <p:cNvPr id="221" name="Google Shape;221;p4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Loops repeat code a certain number of times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 </a:t>
            </a:r>
            <a:r>
              <a:rPr b="1" lang="en"/>
              <a:t>draw</a:t>
            </a:r>
            <a:r>
              <a:rPr lang="en"/>
              <a:t>(): is just a big loop that repeats forever!</a:t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1CF31"/>
                </a:solidFill>
              </a:rPr>
              <a:t>Start of Loop</a:t>
            </a:r>
            <a:endParaRPr b="1">
              <a:solidFill>
                <a:srgbClr val="31CF31"/>
              </a:solidFill>
            </a:endParaRPr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>
                <a:solidFill>
                  <a:srgbClr val="9E9E9E"/>
                </a:solidFill>
              </a:rPr>
              <a:t>  # Code…</a:t>
            </a:r>
            <a:endParaRPr>
              <a:solidFill>
                <a:srgbClr val="9E9E9E"/>
              </a:solidFill>
            </a:endParaRPr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End of Loop</a:t>
            </a:r>
            <a:endParaRPr b="1">
              <a:solidFill>
                <a:srgbClr val="0000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Today we’ll learn the most common type of loop: </a:t>
            </a:r>
            <a:r>
              <a:rPr b="1" lang="en"/>
              <a:t>for</a:t>
            </a:r>
            <a:r>
              <a:rPr lang="en"/>
              <a:t> loops</a:t>
            </a:r>
            <a:endParaRPr/>
          </a:p>
        </p:txBody>
      </p:sp>
      <p:sp>
        <p:nvSpPr>
          <p:cNvPr id="222" name="Google Shape;222;p43"/>
          <p:cNvSpPr/>
          <p:nvPr/>
        </p:nvSpPr>
        <p:spPr>
          <a:xfrm rot="-5400000">
            <a:off x="504225" y="2692650"/>
            <a:ext cx="1368000" cy="801000"/>
          </a:xfrm>
          <a:prstGeom prst="uturnArrow">
            <a:avLst>
              <a:gd fmla="val 25000" name="adj1"/>
              <a:gd fmla="val 24380" name="adj2"/>
              <a:gd fmla="val 25000" name="adj3"/>
              <a:gd fmla="val 43750" name="adj4"/>
              <a:gd fmla="val 100000" name="adj5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Overview</a:t>
            </a:r>
            <a:endParaRPr/>
          </a:p>
        </p:txBody>
      </p:sp>
      <p:sp>
        <p:nvSpPr>
          <p:cNvPr id="112" name="Google Shape;112;p26"/>
          <p:cNvSpPr txBox="1"/>
          <p:nvPr>
            <p:ph idx="1" type="body"/>
          </p:nvPr>
        </p:nvSpPr>
        <p:spPr>
          <a:xfrm>
            <a:off x="311700" y="123790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 of </a:t>
            </a:r>
            <a:r>
              <a:rPr b="1" lang="en"/>
              <a:t>if/elif/else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Reviewing </a:t>
            </a:r>
            <a:r>
              <a:rPr b="1" lang="en"/>
              <a:t>logical expressions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 to </a:t>
            </a:r>
            <a:r>
              <a:rPr b="1" lang="en"/>
              <a:t>lists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Intro to </a:t>
            </a:r>
            <a:r>
              <a:rPr b="1" lang="en"/>
              <a:t>loops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 can Repeat Code in Lists</a:t>
            </a:r>
            <a:endParaRPr/>
          </a:p>
        </p:txBody>
      </p:sp>
      <p:sp>
        <p:nvSpPr>
          <p:cNvPr id="228" name="Google Shape;228;p4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item on this shopping list will be printed 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shopping_list</a:t>
            </a:r>
            <a:r>
              <a:rPr lang="en" sz="2000"/>
              <a:t> = </a:t>
            </a:r>
            <a:r>
              <a:rPr lang="en"/>
              <a:t>[</a:t>
            </a:r>
            <a:r>
              <a:rPr lang="en">
                <a:solidFill>
                  <a:schemeClr val="accent4"/>
                </a:solidFill>
              </a:rPr>
              <a:t>“eggs”</a:t>
            </a:r>
            <a:r>
              <a:rPr lang="en"/>
              <a:t>, </a:t>
            </a:r>
            <a:r>
              <a:rPr lang="en">
                <a:solidFill>
                  <a:schemeClr val="accent4"/>
                </a:solidFill>
              </a:rPr>
              <a:t>“ham”</a:t>
            </a:r>
            <a:r>
              <a:rPr lang="en"/>
              <a:t>, </a:t>
            </a:r>
            <a:r>
              <a:rPr lang="en">
                <a:solidFill>
                  <a:schemeClr val="accent4"/>
                </a:solidFill>
              </a:rPr>
              <a:t>“cheese”</a:t>
            </a:r>
            <a:r>
              <a:rPr lang="en"/>
              <a:t>, </a:t>
            </a:r>
            <a:r>
              <a:rPr lang="en">
                <a:solidFill>
                  <a:schemeClr val="accent4"/>
                </a:solidFill>
              </a:rPr>
              <a:t>“onions”</a:t>
            </a:r>
            <a:r>
              <a:rPr lang="en"/>
              <a:t>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for</a:t>
            </a:r>
            <a:r>
              <a:rPr lang="en"/>
              <a:t> item </a:t>
            </a:r>
            <a:r>
              <a:rPr lang="en">
                <a:solidFill>
                  <a:srgbClr val="6AA84F"/>
                </a:solidFill>
              </a:rPr>
              <a:t>in</a:t>
            </a:r>
            <a:r>
              <a:rPr lang="en"/>
              <a:t> shopping_list: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solidFill>
                  <a:srgbClr val="9E9E9E"/>
                </a:solidFill>
              </a:rPr>
              <a:t># This is repeated for all items in shopping_list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solidFill>
                  <a:srgbClr val="61C4EB"/>
                </a:solidFill>
              </a:rPr>
              <a:t>print</a:t>
            </a:r>
            <a:r>
              <a:rPr lang="en"/>
              <a:t>(item)</a:t>
            </a:r>
            <a:endParaRPr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Dartboard Example</a:t>
            </a:r>
            <a:endParaRPr/>
          </a:p>
        </p:txBody>
      </p:sp>
      <p:sp>
        <p:nvSpPr>
          <p:cNvPr id="234" name="Google Shape;234;p45"/>
          <p:cNvSpPr txBox="1"/>
          <p:nvPr>
            <p:ph idx="1" type="body"/>
          </p:nvPr>
        </p:nvSpPr>
        <p:spPr>
          <a:xfrm>
            <a:off x="0" y="1452300"/>
            <a:ext cx="7305300" cy="3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circles = [200, 175, 150, 125, 100, 75, 50, 25]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r>
              <a:rPr lang="en">
                <a:solidFill>
                  <a:srgbClr val="6AA84F"/>
                </a:solidFill>
              </a:rPr>
              <a:t>for</a:t>
            </a:r>
            <a:r>
              <a:rPr lang="en"/>
              <a:t> diameter</a:t>
            </a:r>
            <a:r>
              <a:rPr lang="en"/>
              <a:t> </a:t>
            </a:r>
            <a:r>
              <a:rPr lang="en">
                <a:solidFill>
                  <a:srgbClr val="6AA84F"/>
                </a:solidFill>
              </a:rPr>
              <a:t>in </a:t>
            </a:r>
            <a:r>
              <a:rPr lang="en"/>
              <a:t>circles:</a:t>
            </a:r>
            <a:br>
              <a:rPr lang="en"/>
            </a:br>
            <a:r>
              <a:rPr lang="en"/>
              <a:t>		</a:t>
            </a:r>
            <a:r>
              <a:rPr lang="en">
                <a:solidFill>
                  <a:srgbClr val="61C4EB"/>
                </a:solidFill>
              </a:rPr>
              <a:t>circle</a:t>
            </a:r>
            <a:r>
              <a:rPr lang="en"/>
              <a:t>(150, 150, diameter)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45"/>
          <p:cNvPicPr preferRelativeResize="0"/>
          <p:nvPr/>
        </p:nvPicPr>
        <p:blipFill rotWithShape="1">
          <a:blip r:embed="rId3">
            <a:alphaModFix/>
          </a:blip>
          <a:srcRect b="0" l="0" r="2448" t="7227"/>
          <a:stretch/>
        </p:blipFill>
        <p:spPr>
          <a:xfrm>
            <a:off x="5532700" y="1982350"/>
            <a:ext cx="3027374" cy="30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6"/>
          <p:cNvSpPr txBox="1"/>
          <p:nvPr>
            <p:ph type="title"/>
          </p:nvPr>
        </p:nvSpPr>
        <p:spPr>
          <a:xfrm>
            <a:off x="311700" y="555600"/>
            <a:ext cx="4066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Exercise 2: Bar Graph Race</a:t>
            </a:r>
            <a:endParaRPr sz="4200"/>
          </a:p>
        </p:txBody>
      </p:sp>
      <p:sp>
        <p:nvSpPr>
          <p:cNvPr id="241" name="Google Shape;241;p46"/>
          <p:cNvSpPr txBox="1"/>
          <p:nvPr>
            <p:ph idx="1" type="body"/>
          </p:nvPr>
        </p:nvSpPr>
        <p:spPr>
          <a:xfrm>
            <a:off x="311700" y="1389600"/>
            <a:ext cx="3643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Make 10 rectangles that grow bigger over time.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/>
              <a:t>Bonus:</a:t>
            </a:r>
            <a:r>
              <a:rPr lang="en" sz="1800"/>
              <a:t> Make small rectangles dark red and large rectangles bright green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42" name="Google Shape;2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500" y="403200"/>
            <a:ext cx="4066800" cy="4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 Examples</a:t>
            </a:r>
            <a:endParaRPr/>
          </a:p>
        </p:txBody>
      </p:sp>
      <p:pic>
        <p:nvPicPr>
          <p:cNvPr id="248" name="Google Shape;24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50" y="1093850"/>
            <a:ext cx="3738620" cy="374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7"/>
          <p:cNvPicPr preferRelativeResize="0"/>
          <p:nvPr/>
        </p:nvPicPr>
        <p:blipFill rotWithShape="1">
          <a:blip r:embed="rId4">
            <a:alphaModFix/>
          </a:blip>
          <a:srcRect b="0" l="0" r="0" t="8223"/>
          <a:stretch/>
        </p:blipFill>
        <p:spPr>
          <a:xfrm>
            <a:off x="4713975" y="1489475"/>
            <a:ext cx="4241450" cy="31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311700" y="223650"/>
            <a:ext cx="50931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… else if … else Statement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0" y="755600"/>
            <a:ext cx="8520600" cy="43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/>
            </a:br>
            <a:r>
              <a:rPr lang="en" sz="1600"/>
              <a:t>	</a:t>
            </a:r>
            <a:r>
              <a:rPr lang="en" sz="1600">
                <a:solidFill>
                  <a:srgbClr val="93C47D"/>
                </a:solidFill>
              </a:rPr>
              <a:t>if</a:t>
            </a:r>
            <a:r>
              <a:rPr lang="en" sz="1600"/>
              <a:t> </a:t>
            </a:r>
            <a:r>
              <a:rPr lang="en" sz="1600">
                <a:solidFill>
                  <a:srgbClr val="FF9FF3"/>
                </a:solidFill>
              </a:rPr>
              <a:t>mouseY</a:t>
            </a:r>
            <a:r>
              <a:rPr lang="en" sz="1600"/>
              <a:t> &gt; 500:  </a:t>
            </a:r>
            <a:r>
              <a:rPr lang="en" sz="1600">
                <a:solidFill>
                  <a:srgbClr val="9E9E9E"/>
                </a:solidFill>
              </a:rPr>
              <a:t># Top Half of the screen</a:t>
            </a:r>
            <a:br>
              <a:rPr lang="en" sz="1600"/>
            </a:br>
            <a:r>
              <a:rPr lang="en" sz="1600"/>
              <a:t>	  </a:t>
            </a:r>
            <a:r>
              <a:rPr lang="en" sz="1600">
                <a:solidFill>
                  <a:srgbClr val="61C4EB"/>
                </a:solidFill>
              </a:rPr>
              <a:t>fill</a:t>
            </a:r>
            <a:r>
              <a:rPr lang="en" sz="1600"/>
              <a:t>(</a:t>
            </a:r>
            <a:r>
              <a:rPr lang="en" sz="1600"/>
              <a:t>255, 0, 0</a:t>
            </a:r>
            <a:r>
              <a:rPr lang="en" sz="1600"/>
              <a:t>)</a:t>
            </a:r>
            <a:br>
              <a:rPr lang="en" sz="1600"/>
            </a:br>
            <a:br>
              <a:rPr lang="en" sz="1600"/>
            </a:br>
            <a:r>
              <a:rPr lang="en" sz="1600"/>
              <a:t>	</a:t>
            </a:r>
            <a:r>
              <a:rPr b="1" lang="en" sz="1600">
                <a:solidFill>
                  <a:srgbClr val="93C47D"/>
                </a:solidFill>
              </a:rPr>
              <a:t>elif</a:t>
            </a:r>
            <a:r>
              <a:rPr lang="en" sz="1600"/>
              <a:t> </a:t>
            </a:r>
            <a:r>
              <a:rPr lang="en" sz="1600">
                <a:solidFill>
                  <a:srgbClr val="FF9FF3"/>
                </a:solidFill>
              </a:rPr>
              <a:t>mouseX</a:t>
            </a:r>
            <a:r>
              <a:rPr lang="en" sz="1600"/>
              <a:t> &lt;</a:t>
            </a:r>
            <a:r>
              <a:rPr lang="en" sz="1600"/>
              <a:t> 500</a:t>
            </a:r>
            <a:r>
              <a:rPr lang="en" sz="1600"/>
              <a:t>:  </a:t>
            </a:r>
            <a:r>
              <a:rPr lang="en" sz="1600">
                <a:solidFill>
                  <a:srgbClr val="9E9E9E"/>
                </a:solidFill>
              </a:rPr>
              <a:t># Lower left half of screen</a:t>
            </a:r>
            <a:br>
              <a:rPr lang="en" sz="1600">
                <a:solidFill>
                  <a:srgbClr val="9E9E9E"/>
                </a:solidFill>
              </a:rPr>
            </a:br>
            <a:r>
              <a:rPr lang="en" sz="1600"/>
              <a:t>	  </a:t>
            </a:r>
            <a:r>
              <a:rPr lang="en" sz="1600">
                <a:solidFill>
                  <a:srgbClr val="61C4EB"/>
                </a:solidFill>
              </a:rPr>
              <a:t>fill</a:t>
            </a:r>
            <a:r>
              <a:rPr lang="en" sz="1600"/>
              <a:t>(</a:t>
            </a:r>
            <a:r>
              <a:rPr lang="en" sz="1600"/>
              <a:t>0, 255, 0</a:t>
            </a:r>
            <a:r>
              <a:rPr lang="en" sz="1600"/>
              <a:t>)</a:t>
            </a:r>
            <a:br>
              <a:rPr lang="en" sz="1600"/>
            </a:br>
            <a:br>
              <a:rPr lang="en" sz="1600"/>
            </a:br>
            <a:r>
              <a:rPr lang="en" sz="1600"/>
              <a:t>	</a:t>
            </a:r>
            <a:r>
              <a:rPr lang="en" sz="1600">
                <a:solidFill>
                  <a:srgbClr val="93C47D"/>
                </a:solidFill>
              </a:rPr>
              <a:t>e</a:t>
            </a:r>
            <a:r>
              <a:rPr lang="en" sz="1600">
                <a:solidFill>
                  <a:srgbClr val="93C47D"/>
                </a:solidFill>
              </a:rPr>
              <a:t>lse:  </a:t>
            </a:r>
            <a:r>
              <a:rPr lang="en" sz="1600">
                <a:solidFill>
                  <a:srgbClr val="9E9E9E"/>
                </a:solidFill>
              </a:rPr>
              <a:t># Lower right half of screen</a:t>
            </a:r>
            <a:br>
              <a:rPr lang="en" sz="1600">
                <a:solidFill>
                  <a:srgbClr val="9E9E9E"/>
                </a:solidFill>
              </a:rPr>
            </a:br>
            <a:r>
              <a:rPr lang="en" sz="1600"/>
              <a:t>      </a:t>
            </a:r>
            <a:r>
              <a:rPr lang="en" sz="1600">
                <a:solidFill>
                  <a:srgbClr val="61C4EB"/>
                </a:solidFill>
              </a:rPr>
              <a:t>fill</a:t>
            </a:r>
            <a:r>
              <a:rPr lang="en" sz="1600"/>
              <a:t>(</a:t>
            </a:r>
            <a:r>
              <a:rPr lang="en" sz="1600"/>
              <a:t>0, 0, 255</a:t>
            </a:r>
            <a:r>
              <a:rPr lang="en" sz="1600"/>
              <a:t>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61C4EB"/>
                </a:solidFill>
              </a:rPr>
              <a:t>    </a:t>
            </a:r>
            <a:r>
              <a:rPr lang="en" sz="1600">
                <a:solidFill>
                  <a:srgbClr val="61C4EB"/>
                </a:solidFill>
              </a:rPr>
              <a:t>circle</a:t>
            </a:r>
            <a:r>
              <a:rPr lang="en" sz="1600"/>
              <a:t>(</a:t>
            </a:r>
            <a:r>
              <a:rPr lang="en" sz="1600">
                <a:solidFill>
                  <a:srgbClr val="FF9FF3"/>
                </a:solidFill>
              </a:rPr>
              <a:t>mouseX</a:t>
            </a:r>
            <a:r>
              <a:rPr lang="en" sz="1600"/>
              <a:t>, </a:t>
            </a:r>
            <a:r>
              <a:rPr lang="en" sz="1600">
                <a:solidFill>
                  <a:srgbClr val="FF9FF3"/>
                </a:solidFill>
              </a:rPr>
              <a:t>mouseY</a:t>
            </a:r>
            <a:r>
              <a:rPr lang="en" sz="1600"/>
              <a:t>, 150)</a:t>
            </a:r>
            <a:br>
              <a:rPr lang="en" sz="1600"/>
            </a:br>
            <a:r>
              <a:rPr lang="en" sz="1600"/>
              <a:t>	</a:t>
            </a:r>
            <a:br>
              <a:rPr lang="en" sz="1600"/>
            </a:br>
            <a:endParaRPr sz="1600"/>
          </a:p>
        </p:txBody>
      </p:sp>
      <p:pic>
        <p:nvPicPr>
          <p:cNvPr id="119" name="Google Shape;11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6400" y="2228000"/>
            <a:ext cx="2836800" cy="283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Logical expressions</a:t>
            </a:r>
            <a:endParaRPr/>
          </a:p>
        </p:txBody>
      </p:sp>
      <p:sp>
        <p:nvSpPr>
          <p:cNvPr id="125" name="Google Shape;125;p28"/>
          <p:cNvSpPr txBox="1"/>
          <p:nvPr>
            <p:ph idx="1" type="body"/>
          </p:nvPr>
        </p:nvSpPr>
        <p:spPr>
          <a:xfrm>
            <a:off x="311700" y="1173550"/>
            <a:ext cx="8177400" cy="3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statement </a:t>
            </a:r>
            <a:r>
              <a:rPr lang="en" sz="1600">
                <a:solidFill>
                  <a:srgbClr val="FF9900"/>
                </a:solidFill>
              </a:rPr>
              <a:t>“Programming is fun </a:t>
            </a:r>
            <a:r>
              <a:rPr b="1" lang="en" sz="1600">
                <a:solidFill>
                  <a:srgbClr val="FF9900"/>
                </a:solidFill>
              </a:rPr>
              <a:t>AND </a:t>
            </a:r>
            <a:r>
              <a:rPr lang="en" sz="1600">
                <a:solidFill>
                  <a:srgbClr val="FF9900"/>
                </a:solidFill>
              </a:rPr>
              <a:t>useful”</a:t>
            </a:r>
            <a:r>
              <a:rPr lang="en" sz="1600"/>
              <a:t> is </a:t>
            </a:r>
            <a:br>
              <a:rPr lang="en" sz="1600"/>
            </a:br>
            <a:r>
              <a:rPr lang="en" sz="1600">
                <a:solidFill>
                  <a:srgbClr val="34C6C6"/>
                </a:solidFill>
              </a:rPr>
              <a:t>true</a:t>
            </a:r>
            <a:r>
              <a:rPr lang="en" sz="1600"/>
              <a:t>, because programming is fun as well as useful!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statemen</a:t>
            </a:r>
            <a:r>
              <a:rPr lang="en" sz="1600">
                <a:solidFill>
                  <a:srgbClr val="434343"/>
                </a:solidFill>
              </a:rPr>
              <a:t>t</a:t>
            </a:r>
            <a:r>
              <a:rPr lang="en" sz="1600">
                <a:solidFill>
                  <a:srgbClr val="FF9900"/>
                </a:solidFill>
              </a:rPr>
              <a:t> “At 22°C, water is a liquid </a:t>
            </a:r>
            <a:r>
              <a:rPr b="1" lang="en" sz="1600">
                <a:solidFill>
                  <a:srgbClr val="FF9900"/>
                </a:solidFill>
              </a:rPr>
              <a:t>AND </a:t>
            </a:r>
            <a:r>
              <a:rPr lang="en" sz="1600">
                <a:solidFill>
                  <a:srgbClr val="FF9900"/>
                </a:solidFill>
              </a:rPr>
              <a:t>a solid” </a:t>
            </a:r>
            <a:r>
              <a:rPr lang="en" sz="1600"/>
              <a:t>is </a:t>
            </a:r>
            <a:r>
              <a:rPr lang="en" sz="1600">
                <a:solidFill>
                  <a:srgbClr val="34C6C6"/>
                </a:solidFill>
              </a:rPr>
              <a:t>false</a:t>
            </a:r>
            <a:r>
              <a:rPr lang="en" sz="1600"/>
              <a:t>, since water is not a solid at this temperature 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But the statement </a:t>
            </a:r>
            <a:r>
              <a:rPr lang="en" sz="1600">
                <a:solidFill>
                  <a:srgbClr val="FF9900"/>
                </a:solidFill>
              </a:rPr>
              <a:t>“At 22°C, water is a liquid </a:t>
            </a:r>
            <a:r>
              <a:rPr b="1" lang="en" sz="1600">
                <a:solidFill>
                  <a:srgbClr val="FF9900"/>
                </a:solidFill>
              </a:rPr>
              <a:t>OR </a:t>
            </a:r>
            <a:r>
              <a:rPr lang="en" sz="1600">
                <a:solidFill>
                  <a:srgbClr val="FF9900"/>
                </a:solidFill>
              </a:rPr>
              <a:t>a solid”</a:t>
            </a:r>
            <a:r>
              <a:rPr lang="en" sz="1600"/>
              <a:t> is </a:t>
            </a:r>
            <a:r>
              <a:rPr lang="en" sz="1600">
                <a:solidFill>
                  <a:srgbClr val="34C6C6"/>
                </a:solidFill>
              </a:rPr>
              <a:t>true</a:t>
            </a:r>
            <a:r>
              <a:rPr lang="en" sz="1600"/>
              <a:t>, since water is ONE of those things (a liquid)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Logical Expressions (not + And) Example</a:t>
            </a:r>
            <a:endParaRPr/>
          </a:p>
        </p:txBody>
      </p:sp>
      <p:sp>
        <p:nvSpPr>
          <p:cNvPr id="131" name="Google Shape;131;p29"/>
          <p:cNvSpPr txBox="1"/>
          <p:nvPr>
            <p:ph idx="1" type="body"/>
          </p:nvPr>
        </p:nvSpPr>
        <p:spPr>
          <a:xfrm>
            <a:off x="-147525" y="109385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</a:t>
            </a:r>
            <a:r>
              <a:rPr lang="en" sz="1200">
                <a:solidFill>
                  <a:srgbClr val="9E9E9E"/>
                </a:solidFill>
              </a:rPr>
              <a:t># Don't need to be global because they reset every time</a:t>
            </a:r>
            <a:endParaRPr sz="1200"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top = </a:t>
            </a:r>
            <a:r>
              <a:rPr lang="en" sz="1200">
                <a:solidFill>
                  <a:srgbClr val="FF9FF3"/>
                </a:solidFill>
              </a:rPr>
              <a:t>mouseY</a:t>
            </a:r>
            <a:r>
              <a:rPr lang="en" sz="1200"/>
              <a:t> &lt; 500</a:t>
            </a:r>
            <a:endParaRPr sz="12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bottom = </a:t>
            </a:r>
            <a:r>
              <a:rPr lang="en" sz="1200">
                <a:solidFill>
                  <a:srgbClr val="FF9FF3"/>
                </a:solidFill>
              </a:rPr>
              <a:t>mouseY</a:t>
            </a:r>
            <a:r>
              <a:rPr lang="en" sz="1200"/>
              <a:t> &gt; 500</a:t>
            </a:r>
            <a:endParaRPr sz="12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right = </a:t>
            </a:r>
            <a:r>
              <a:rPr lang="en" sz="1200">
                <a:solidFill>
                  <a:srgbClr val="FF9FF3"/>
                </a:solidFill>
              </a:rPr>
              <a:t>mouseX</a:t>
            </a:r>
            <a:r>
              <a:rPr lang="en" sz="1200"/>
              <a:t> &gt; 500</a:t>
            </a:r>
            <a:endParaRPr sz="12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left = </a:t>
            </a:r>
            <a:r>
              <a:rPr lang="en" sz="1200">
                <a:solidFill>
                  <a:srgbClr val="FF9FF3"/>
                </a:solidFill>
              </a:rPr>
              <a:t>mouseX</a:t>
            </a:r>
            <a:r>
              <a:rPr lang="en" sz="1200"/>
              <a:t> &lt; 500</a:t>
            </a:r>
            <a:br>
              <a:rPr lang="en" sz="1200"/>
            </a:br>
            <a:br>
              <a:rPr lang="en" sz="1200"/>
            </a:br>
            <a:br>
              <a:rPr lang="en" sz="1200"/>
            </a:br>
            <a:br>
              <a:rPr lang="en" sz="1200"/>
            </a:br>
            <a:br>
              <a:rPr lang="en" sz="1200"/>
            </a:br>
            <a:endParaRPr sz="1200"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</a:rPr>
              <a:t>    # Colours</a:t>
            </a:r>
            <a:endParaRPr sz="1200"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</a:t>
            </a:r>
            <a:r>
              <a:rPr lang="en" sz="1200">
                <a:solidFill>
                  <a:srgbClr val="93C47D"/>
                </a:solidFill>
              </a:rPr>
              <a:t>if</a:t>
            </a:r>
            <a:r>
              <a:rPr lang="en" sz="1200"/>
              <a:t> top </a:t>
            </a:r>
            <a:r>
              <a:rPr lang="en" sz="1200">
                <a:solidFill>
                  <a:srgbClr val="34C6C6"/>
                </a:solidFill>
              </a:rPr>
              <a:t>and</a:t>
            </a:r>
            <a:r>
              <a:rPr lang="en" sz="1200"/>
              <a:t> left:</a:t>
            </a:r>
            <a:endParaRPr sz="12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    </a:t>
            </a:r>
            <a:r>
              <a:rPr lang="en" sz="1200">
                <a:solidFill>
                  <a:srgbClr val="61C4EB"/>
                </a:solidFill>
              </a:rPr>
              <a:t>fill</a:t>
            </a:r>
            <a:r>
              <a:rPr lang="en" sz="1200"/>
              <a:t>(255, 0, 0)</a:t>
            </a:r>
            <a:endParaRPr sz="12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</a:t>
            </a:r>
            <a:r>
              <a:rPr lang="en" sz="1200">
                <a:solidFill>
                  <a:srgbClr val="93C47D"/>
                </a:solidFill>
              </a:rPr>
              <a:t>elif</a:t>
            </a:r>
            <a:r>
              <a:rPr lang="en" sz="1200"/>
              <a:t> bottom </a:t>
            </a:r>
            <a:r>
              <a:rPr lang="en" sz="1200">
                <a:solidFill>
                  <a:srgbClr val="34C6C6"/>
                </a:solidFill>
              </a:rPr>
              <a:t>and</a:t>
            </a:r>
            <a:r>
              <a:rPr lang="en" sz="1200"/>
              <a:t> right:</a:t>
            </a:r>
            <a:endParaRPr sz="12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    </a:t>
            </a:r>
            <a:r>
              <a:rPr lang="en" sz="1200">
                <a:solidFill>
                  <a:srgbClr val="61C4EB"/>
                </a:solidFill>
              </a:rPr>
              <a:t>fill</a:t>
            </a:r>
            <a:r>
              <a:rPr lang="en" sz="1200"/>
              <a:t>(0, 255, 0)</a:t>
            </a:r>
            <a:endParaRPr sz="12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</a:t>
            </a:r>
            <a:r>
              <a:rPr lang="en" sz="1200">
                <a:solidFill>
                  <a:srgbClr val="93C47D"/>
                </a:solidFill>
              </a:rPr>
              <a:t>else</a:t>
            </a:r>
            <a:r>
              <a:rPr lang="en" sz="1200"/>
              <a:t>:</a:t>
            </a:r>
            <a:endParaRPr sz="12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    </a:t>
            </a:r>
            <a:r>
              <a:rPr lang="en" sz="1200">
                <a:solidFill>
                  <a:srgbClr val="61C4EB"/>
                </a:solidFill>
              </a:rPr>
              <a:t>fill</a:t>
            </a:r>
            <a:r>
              <a:rPr lang="en" sz="1200"/>
              <a:t>(0, 0, 255)</a:t>
            </a:r>
            <a:br>
              <a:rPr lang="en" sz="1200"/>
            </a:br>
            <a:br>
              <a:rPr lang="en" sz="1200"/>
            </a:br>
            <a:br>
              <a:rPr lang="en" sz="1200"/>
            </a:br>
            <a:br>
              <a:rPr lang="en" sz="1200"/>
            </a:br>
            <a:br>
              <a:rPr lang="en" sz="1200"/>
            </a:br>
            <a:endParaRPr sz="12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</a:t>
            </a:r>
            <a:r>
              <a:rPr lang="en" sz="1200">
                <a:solidFill>
                  <a:srgbClr val="9E9E9E"/>
                </a:solidFill>
              </a:rPr>
              <a:t> # Shapes</a:t>
            </a:r>
            <a:endParaRPr sz="1200"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</a:t>
            </a:r>
            <a:r>
              <a:rPr lang="en" sz="1200">
                <a:solidFill>
                  <a:srgbClr val="93C47D"/>
                </a:solidFill>
              </a:rPr>
              <a:t>if</a:t>
            </a:r>
            <a:r>
              <a:rPr lang="en" sz="1200"/>
              <a:t> right </a:t>
            </a:r>
            <a:r>
              <a:rPr lang="en" sz="1200">
                <a:solidFill>
                  <a:srgbClr val="34C6C6"/>
                </a:solidFill>
              </a:rPr>
              <a:t>and not</a:t>
            </a:r>
            <a:r>
              <a:rPr lang="en" sz="1200"/>
              <a:t> bottom:</a:t>
            </a:r>
            <a:endParaRPr sz="12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    </a:t>
            </a:r>
            <a:r>
              <a:rPr lang="en" sz="1200">
                <a:solidFill>
                  <a:srgbClr val="61C4EB"/>
                </a:solidFill>
              </a:rPr>
              <a:t>square</a:t>
            </a:r>
            <a:r>
              <a:rPr lang="en" sz="1200"/>
              <a:t>(mouseX, mouseY, 150)</a:t>
            </a:r>
            <a:endParaRPr sz="12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</a:t>
            </a:r>
            <a:r>
              <a:rPr lang="en" sz="1200">
                <a:solidFill>
                  <a:srgbClr val="93C47D"/>
                </a:solidFill>
              </a:rPr>
              <a:t>else</a:t>
            </a:r>
            <a:r>
              <a:rPr lang="en" sz="1200"/>
              <a:t>:</a:t>
            </a:r>
            <a:endParaRPr sz="12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    </a:t>
            </a:r>
            <a:r>
              <a:rPr lang="en" sz="1200">
                <a:solidFill>
                  <a:srgbClr val="61C4EB"/>
                </a:solidFill>
              </a:rPr>
              <a:t>circle</a:t>
            </a:r>
            <a:r>
              <a:rPr lang="en" sz="1200"/>
              <a:t>(mouseX, mouseY, 150)</a:t>
            </a:r>
            <a:endParaRPr sz="12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32" name="Google Shape;1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4775" y="1362800"/>
            <a:ext cx="3668600" cy="366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Special Variable: mousePressed</a:t>
            </a:r>
            <a:endParaRPr/>
          </a:p>
        </p:txBody>
      </p:sp>
      <p:sp>
        <p:nvSpPr>
          <p:cNvPr id="138" name="Google Shape;138;p3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variable </a:t>
            </a:r>
            <a:r>
              <a:rPr b="1" lang="en"/>
              <a:t>mousePressed </a:t>
            </a:r>
            <a:r>
              <a:rPr lang="en"/>
              <a:t>has the value true or false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True: You are clicking down on the mouse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False: You aren’t clicking down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Useful when combined with </a:t>
            </a:r>
            <a:r>
              <a:rPr b="1" lang="en"/>
              <a:t>if</a:t>
            </a:r>
            <a:r>
              <a:rPr lang="en"/>
              <a:t> statements!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r>
              <a:rPr lang="en">
                <a:solidFill>
                  <a:srgbClr val="F1C232"/>
                </a:solidFill>
              </a:rPr>
              <a:t>if</a:t>
            </a:r>
            <a:r>
              <a:rPr lang="en">
                <a:solidFill>
                  <a:schemeClr val="accent6"/>
                </a:solidFill>
              </a:rPr>
              <a:t> </a:t>
            </a:r>
            <a:r>
              <a:rPr b="1" lang="en">
                <a:solidFill>
                  <a:srgbClr val="FF9FF3"/>
                </a:solidFill>
              </a:rPr>
              <a:t>mousePressed</a:t>
            </a:r>
            <a:r>
              <a:rPr lang="en"/>
              <a:t>:</a:t>
            </a:r>
            <a:br>
              <a:rPr lang="en"/>
            </a:br>
            <a:r>
              <a:rPr lang="en"/>
              <a:t>		</a:t>
            </a:r>
            <a:r>
              <a:rPr lang="en">
                <a:solidFill>
                  <a:srgbClr val="61C4EB"/>
                </a:solidFill>
              </a:rPr>
              <a:t>print</a:t>
            </a:r>
            <a:r>
              <a:rPr lang="en"/>
              <a:t>(</a:t>
            </a:r>
            <a:r>
              <a:rPr lang="en">
                <a:solidFill>
                  <a:schemeClr val="accent4"/>
                </a:solidFill>
              </a:rPr>
              <a:t>“The mouse is pressed now!”</a:t>
            </a:r>
            <a:r>
              <a:rPr lang="en"/>
              <a:t>)</a:t>
            </a:r>
            <a:br>
              <a:rPr lang="en"/>
            </a:b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311700" y="555600"/>
            <a:ext cx="4459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highlight>
                  <a:schemeClr val="dk1"/>
                </a:highlight>
              </a:rPr>
              <a:t>Exercise </a:t>
            </a:r>
            <a:r>
              <a:rPr lang="en" sz="4200"/>
              <a:t>1</a:t>
            </a:r>
            <a:r>
              <a:rPr lang="en" sz="4200">
                <a:highlight>
                  <a:schemeClr val="dk1"/>
                </a:highlight>
              </a:rPr>
              <a:t>: </a:t>
            </a:r>
            <a:r>
              <a:rPr lang="en" sz="4200"/>
              <a:t>Teleporting Ball</a:t>
            </a:r>
            <a:endParaRPr sz="4200">
              <a:highlight>
                <a:schemeClr val="dk1"/>
              </a:highlight>
            </a:endParaRPr>
          </a:p>
        </p:txBody>
      </p:sp>
      <p:sp>
        <p:nvSpPr>
          <p:cNvPr id="144" name="Google Shape;144;p31"/>
          <p:cNvSpPr txBox="1"/>
          <p:nvPr>
            <p:ph idx="1" type="body"/>
          </p:nvPr>
        </p:nvSpPr>
        <p:spPr>
          <a:xfrm>
            <a:off x="311700" y="1389600"/>
            <a:ext cx="4701000" cy="3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Draw</a:t>
            </a:r>
            <a:r>
              <a:rPr lang="en" sz="1700"/>
              <a:t> a circle at the </a:t>
            </a:r>
            <a:r>
              <a:rPr lang="en" sz="1700" u="sng"/>
              <a:t>top left-hand corner</a:t>
            </a:r>
            <a:r>
              <a:rPr lang="en" sz="1700"/>
              <a:t> of the window.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The circle should move </a:t>
            </a:r>
            <a:r>
              <a:rPr lang="en" sz="1700" u="sng"/>
              <a:t>horizontally to the right</a:t>
            </a:r>
            <a:r>
              <a:rPr lang="en" sz="1700"/>
              <a:t> hand</a:t>
            </a:r>
            <a:br>
              <a:rPr lang="en" sz="1700"/>
            </a:br>
            <a:r>
              <a:rPr lang="en" sz="1700"/>
              <a:t>side of the screen until it goes out of the window and disappears. 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Make the circle reappear at the original location after it moves off the screen.</a:t>
            </a:r>
            <a:endParaRPr sz="1700"/>
          </a:p>
        </p:txBody>
      </p:sp>
      <p:pic>
        <p:nvPicPr>
          <p:cNvPr id="145" name="Google Shape;145;p31"/>
          <p:cNvPicPr preferRelativeResize="0"/>
          <p:nvPr/>
        </p:nvPicPr>
        <p:blipFill rotWithShape="1">
          <a:blip r:embed="rId3">
            <a:alphaModFix/>
          </a:blip>
          <a:srcRect b="42883" l="0" r="0" t="0"/>
          <a:stretch/>
        </p:blipFill>
        <p:spPr>
          <a:xfrm>
            <a:off x="5012700" y="1517550"/>
            <a:ext cx="3691400" cy="21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type="title"/>
          </p:nvPr>
        </p:nvSpPr>
        <p:spPr>
          <a:xfrm>
            <a:off x="311700" y="555600"/>
            <a:ext cx="444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Exercise 0: Bouncing Back</a:t>
            </a:r>
            <a:endParaRPr sz="4200"/>
          </a:p>
        </p:txBody>
      </p:sp>
      <p:sp>
        <p:nvSpPr>
          <p:cNvPr id="151" name="Google Shape;151;p32"/>
          <p:cNvSpPr txBox="1"/>
          <p:nvPr>
            <p:ph idx="1" type="body"/>
          </p:nvPr>
        </p:nvSpPr>
        <p:spPr>
          <a:xfrm>
            <a:off x="311700" y="1389600"/>
            <a:ext cx="4275600" cy="3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Draw a circle that moves to the right and </a:t>
            </a:r>
            <a:r>
              <a:rPr b="1" lang="en" sz="2200"/>
              <a:t>bounces</a:t>
            </a:r>
            <a:r>
              <a:rPr lang="en" sz="2200"/>
              <a:t> </a:t>
            </a:r>
            <a:br>
              <a:rPr lang="en" sz="2200"/>
            </a:br>
            <a:br>
              <a:rPr lang="en" sz="2200"/>
            </a:br>
            <a:r>
              <a:rPr lang="en" sz="2200"/>
              <a:t>(i.e.</a:t>
            </a:r>
            <a:r>
              <a:rPr lang="en" sz="2200"/>
              <a:t> changes directions when it hits an edge of the window.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/>
              <a:t>Hint: Ask your mentors questions! </a:t>
            </a:r>
            <a:endParaRPr sz="2200"/>
          </a:p>
        </p:txBody>
      </p:sp>
      <p:pic>
        <p:nvPicPr>
          <p:cNvPr id="152" name="Google Shape;152;p32"/>
          <p:cNvPicPr preferRelativeResize="0"/>
          <p:nvPr/>
        </p:nvPicPr>
        <p:blipFill rotWithShape="1">
          <a:blip r:embed="rId3">
            <a:alphaModFix/>
          </a:blip>
          <a:srcRect b="42883" l="0" r="0" t="0"/>
          <a:stretch/>
        </p:blipFill>
        <p:spPr>
          <a:xfrm>
            <a:off x="5012700" y="1517550"/>
            <a:ext cx="3691400" cy="21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/>
          <p:nvPr>
            <p:ph type="title"/>
          </p:nvPr>
        </p:nvSpPr>
        <p:spPr>
          <a:xfrm>
            <a:off x="311700" y="555600"/>
            <a:ext cx="444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Exercise 0.5: ScreenSaver</a:t>
            </a:r>
            <a:endParaRPr sz="4200"/>
          </a:p>
        </p:txBody>
      </p:sp>
      <p:sp>
        <p:nvSpPr>
          <p:cNvPr id="158" name="Google Shape;158;p33"/>
          <p:cNvSpPr txBox="1"/>
          <p:nvPr>
            <p:ph idx="1" type="body"/>
          </p:nvPr>
        </p:nvSpPr>
        <p:spPr>
          <a:xfrm>
            <a:off x="311700" y="1389600"/>
            <a:ext cx="381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Make the circle from Exercise 0 start in a random direction and bounce like a screensaver.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/>
              <a:t>Hint: Ask your mentors questions! </a:t>
            </a:r>
            <a:endParaRPr sz="2200"/>
          </a:p>
        </p:txBody>
      </p:sp>
      <p:pic>
        <p:nvPicPr>
          <p:cNvPr id="159" name="Google Shape;1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400" y="1463700"/>
            <a:ext cx="45720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